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7" r:id="rId14"/>
    <p:sldId id="268" r:id="rId15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0B21"/>
    <a:srgbClr val="0A0C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363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0D804-4B62-1C4D-708C-BD38E1A4C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F0F17D-1681-8EA2-6EDA-4DAE97F77A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9D2E1B-CF14-9FBF-BE02-5AD9DCE5AA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B627C0-A4C5-B531-67BE-281F1D9F1E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90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07B66-4437-591A-2E82-0079D52A2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D94BCB-6C21-6FBA-54C7-B75A161983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4D4704-B586-63CC-E7B0-B5A2549038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8755F8-5DA6-A36B-BEAC-BAAF1E5640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6882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683F1-9E13-2255-2878-7934BEB18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066FBC-95E7-6312-47DA-9FC01ABC4B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465247-87FA-13D6-AFA2-2891B373D4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F7925B-9EB4-C0FF-8481-A7D8EE2C13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944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49A59-44C8-F2C4-D0C9-1165BA14C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A5AFCD-6C7C-B37C-353A-BB17BCF60E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AF8169-B65E-0B0A-B018-A81AD5E9FE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26C71-2A69-48B4-C4FA-C03CC7D8B6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072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67462" y="1339145"/>
            <a:ext cx="7381875" cy="1398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0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Heart Disease Prediction Using Machine Learning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B5B10A-0F66-3D2B-8268-248F44537709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EAA555B-DB72-BF78-C1CB-9592169C41AA}"/>
              </a:ext>
            </a:extLst>
          </p:cNvPr>
          <p:cNvSpPr>
            <a:spLocks noGrp="1"/>
          </p:cNvSpPr>
          <p:nvPr/>
        </p:nvSpPr>
        <p:spPr>
          <a:xfrm>
            <a:off x="6367462" y="4116121"/>
            <a:ext cx="7886700" cy="177906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8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                                                SUBMITED BY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 E SRIMATHI                                                    RA2231241020040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V.C.ROSHAN</a:t>
            </a:r>
          </a:p>
          <a:p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III BCA - A</a:t>
            </a:r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3A847F69-B608-8440-7317-09F7D5001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7147" y="-279400"/>
            <a:ext cx="5825947" cy="873892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9B875BC-C411-939F-BA7B-4DDCE064719B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7" name="Text 0">
            <a:extLst>
              <a:ext uri="{FF2B5EF4-FFF2-40B4-BE49-F238E27FC236}">
                <a16:creationId xmlns:a16="http://schemas.microsoft.com/office/drawing/2014/main" id="{743500FF-5675-E517-35BB-2FB993A13593}"/>
              </a:ext>
            </a:extLst>
          </p:cNvPr>
          <p:cNvSpPr/>
          <p:nvPr/>
        </p:nvSpPr>
        <p:spPr>
          <a:xfrm>
            <a:off x="500063" y="715248"/>
            <a:ext cx="926127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STREAMLIT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A28E7F-9447-872E-90FB-D76F1038F0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139" t="17953" r="29824" b="6041"/>
          <a:stretch/>
        </p:blipFill>
        <p:spPr>
          <a:xfrm>
            <a:off x="4010525" y="1414502"/>
            <a:ext cx="6609350" cy="656586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53356D-C41F-DF99-9F3E-5200041A3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80EB109-E15F-672F-806F-2931C99EE36A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53899A38-D867-861F-9CF8-275727634DCC}"/>
              </a:ext>
            </a:extLst>
          </p:cNvPr>
          <p:cNvSpPr/>
          <p:nvPr/>
        </p:nvSpPr>
        <p:spPr>
          <a:xfrm>
            <a:off x="500063" y="715248"/>
            <a:ext cx="926127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STREAMLIT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EAF676-C246-7169-59D0-4130F68283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706" t="12941" r="33281" b="2484"/>
          <a:stretch/>
        </p:blipFill>
        <p:spPr>
          <a:xfrm>
            <a:off x="4760258" y="1264039"/>
            <a:ext cx="5109884" cy="65677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3872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6318F-BF6C-6DF8-8778-B28E55D28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1987C7B-3599-E803-19A3-521207A3B4AF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EBFECF8C-609B-DF39-7CCB-E8B0B8191B3A}"/>
              </a:ext>
            </a:extLst>
          </p:cNvPr>
          <p:cNvSpPr/>
          <p:nvPr/>
        </p:nvSpPr>
        <p:spPr>
          <a:xfrm>
            <a:off x="500063" y="715248"/>
            <a:ext cx="926127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IN" sz="4400" b="1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Schema Diagram</a:t>
            </a:r>
            <a:endParaRPr lang="en-US" sz="4400" b="1" dirty="0">
              <a:solidFill>
                <a:srgbClr val="C6BFE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915D21-5F0C-67D1-B758-DFCB15515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264" y="1725612"/>
            <a:ext cx="5075871" cy="6148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3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57C3A-9657-D66A-C7A7-2C495FAD5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39A74F1-B68E-6C75-9F03-0A034AF9E9D9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65E416C3-C774-89C3-D2BF-263C0593B789}"/>
              </a:ext>
            </a:extLst>
          </p:cNvPr>
          <p:cNvSpPr/>
          <p:nvPr/>
        </p:nvSpPr>
        <p:spPr>
          <a:xfrm>
            <a:off x="842963" y="702548"/>
            <a:ext cx="926127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IN" sz="4400" b="1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Design</a:t>
            </a:r>
            <a:endParaRPr lang="en-US" sz="4400" b="1" dirty="0">
              <a:solidFill>
                <a:srgbClr val="C6BFE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DBDE7B3C-441D-09CF-F1D7-69876098EC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0450" y="1539576"/>
            <a:ext cx="9969500" cy="5150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uses a relational database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store patient records, clinical data, and predictions.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Tables: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Patient Table: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Stores basic patient details.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Clinical Data Table: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Stores medical parameters for prediction.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Prediction Table: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Stores model-generated results.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Ensures efficient data retrieval and storage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accurate predictions.</a:t>
            </a:r>
          </a:p>
        </p:txBody>
      </p:sp>
    </p:spTree>
    <p:extLst>
      <p:ext uri="{BB962C8B-B14F-4D97-AF65-F5344CB8AC3E}">
        <p14:creationId xmlns:p14="http://schemas.microsoft.com/office/powerpoint/2010/main" val="772065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210FA-C5A7-7EB6-2EFC-E4ACE6AFFE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5CA758E-6B2E-BF98-0DA3-D70D5CF0150F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6A884E1E-D272-053B-5C5B-87948428A2DF}"/>
              </a:ext>
            </a:extLst>
          </p:cNvPr>
          <p:cNvSpPr/>
          <p:nvPr/>
        </p:nvSpPr>
        <p:spPr>
          <a:xfrm>
            <a:off x="500063" y="715248"/>
            <a:ext cx="926127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IN" sz="4400" b="1" dirty="0">
                <a:solidFill>
                  <a:srgbClr val="C6BFE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Schema</a:t>
            </a:r>
            <a:endParaRPr lang="en-US" sz="4400" b="1" dirty="0">
              <a:solidFill>
                <a:srgbClr val="C6BFE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A92D1B4-6677-FA84-196E-33B47C7F4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0" y="1414502"/>
            <a:ext cx="12738100" cy="6627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 Table: 								[ PK – Primary Key </a:t>
            </a:r>
          </a:p>
          <a:p>
            <a:pPr lvl="1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PatientID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(PK), Name, Age, Gender, Contact                                      FK – Foreign Key ]                   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Clinical Data Table:</a:t>
            </a:r>
          </a:p>
          <a:p>
            <a:pPr lvl="1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ClinicalDataID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(PK),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PatientID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(FK), BMI, Cholesterol, HDL, LDL, Triglycerides,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Heart_Risk</a:t>
            </a:r>
            <a:endParaRPr lang="en-US" altLang="en-US" sz="2400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 Table:</a:t>
            </a:r>
          </a:p>
          <a:p>
            <a:pPr lvl="1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PredictionID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(PK),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PatientID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(FK),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ClinicalDataID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(FK),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PredictionResult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ConfidenceScore</a:t>
            </a: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Timestamp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9180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14550" y="2128053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Project Overview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527520-91EE-0519-A3A1-76EFE294DBAF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ext 3">
            <a:extLst>
              <a:ext uri="{FF2B5EF4-FFF2-40B4-BE49-F238E27FC236}">
                <a16:creationId xmlns:a16="http://schemas.microsoft.com/office/drawing/2014/main" id="{759A6C89-E126-D24A-F4D2-E27D08F8C85F}"/>
              </a:ext>
            </a:extLst>
          </p:cNvPr>
          <p:cNvSpPr/>
          <p:nvPr/>
        </p:nvSpPr>
        <p:spPr>
          <a:xfrm>
            <a:off x="2419903" y="3444037"/>
            <a:ext cx="11325594" cy="1599911"/>
          </a:xfrm>
          <a:prstGeom prst="rect">
            <a:avLst/>
          </a:prstGeom>
          <a:noFill/>
          <a:ln/>
        </p:spPr>
        <p:txBody>
          <a:bodyPr wrap="none" lIns="0" tIns="0" rIns="0" bIns="0" numCol="1" rtlCol="0" anchor="t"/>
          <a:lstStyle/>
          <a:p>
            <a:pPr algn="just">
              <a:lnSpc>
                <a:spcPct val="150000"/>
              </a:lnSpc>
            </a:pPr>
            <a:endParaRPr lang="en-US" sz="2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C1857D-B04D-3B8C-E646-7A9CC3DE592F}"/>
              </a:ext>
            </a:extLst>
          </p:cNvPr>
          <p:cNvSpPr txBox="1"/>
          <p:nvPr/>
        </p:nvSpPr>
        <p:spPr>
          <a:xfrm>
            <a:off x="2002971" y="3368970"/>
            <a:ext cx="11325594" cy="2795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Heart Disease Prediction System uses machine learning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detect heart disease based on clinical data like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age, BMI, cholesterol, and etc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It follows steps like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processing, model training, and deployment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A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-based UI allows users to enter data and get instant predictions, helping in early detection and better treatment planning.</a:t>
            </a:r>
          </a:p>
          <a:p>
            <a:pPr algn="r">
              <a:lnSpc>
                <a:spcPct val="150000"/>
              </a:lnSpc>
            </a:pP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81063" y="825460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Agenda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699141" y="3623786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66800" y="5177552"/>
            <a:ext cx="194786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endParaRPr lang="en-US" sz="2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01BA4D-5544-75C2-B571-105D5F4A9A60}"/>
              </a:ext>
            </a:extLst>
          </p:cNvPr>
          <p:cNvSpPr txBox="1"/>
          <p:nvPr/>
        </p:nvSpPr>
        <p:spPr>
          <a:xfrm>
            <a:off x="982663" y="1778000"/>
            <a:ext cx="803433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Defines the architecture, components, and data flow of the Heart Disease Prediction 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05CE1D9-2EC0-03D2-7EB3-9251A6E3A107}"/>
              </a:ext>
            </a:extLst>
          </p:cNvPr>
          <p:cNvSpPr txBox="1"/>
          <p:nvPr/>
        </p:nvSpPr>
        <p:spPr>
          <a:xfrm>
            <a:off x="1008062" y="3480128"/>
            <a:ext cx="8034337" cy="3903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Components: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 Explanation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 (DFD)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Design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</a:t>
            </a:r>
          </a:p>
        </p:txBody>
      </p:sp>
      <p:pic>
        <p:nvPicPr>
          <p:cNvPr id="26" name="Image 0" descr="preencoded.png">
            <a:extLst>
              <a:ext uri="{FF2B5EF4-FFF2-40B4-BE49-F238E27FC236}">
                <a16:creationId xmlns:a16="http://schemas.microsoft.com/office/drawing/2014/main" id="{90CC1397-D885-E097-54A8-A5A2BFED4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-444500"/>
            <a:ext cx="6045200" cy="9080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60768" y="767364"/>
            <a:ext cx="5682020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Modules Explanation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EDD6E2A-E2A5-364D-1426-EBDEAB498232}"/>
              </a:ext>
            </a:extLst>
          </p:cNvPr>
          <p:cNvSpPr>
            <a:spLocks noGrp="1"/>
          </p:cNvSpPr>
          <p:nvPr/>
        </p:nvSpPr>
        <p:spPr>
          <a:xfrm>
            <a:off x="1224825" y="2844165"/>
            <a:ext cx="7989752" cy="4846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IN" sz="20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F281E9-66C7-3D9B-683A-1B1803178FFD}"/>
              </a:ext>
            </a:extLst>
          </p:cNvPr>
          <p:cNvSpPr txBox="1"/>
          <p:nvPr/>
        </p:nvSpPr>
        <p:spPr>
          <a:xfrm>
            <a:off x="881063" y="1925800"/>
            <a:ext cx="7742533" cy="6683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(Frontend - </a:t>
            </a:r>
            <a:r>
              <a:rPr lang="en-IN" sz="24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Collects user input: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BMI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Blood Pressure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Cholesterol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etc.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Displays 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heart disease prediction results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(Risk: Present/Absent).</a:t>
            </a:r>
            <a:endParaRPr lang="en-IN" sz="24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Module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Cleans and normalizes data.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Encodes categorical variables.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sz="24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sz="2400" dirty="0"/>
          </a:p>
        </p:txBody>
      </p:sp>
      <p:pic>
        <p:nvPicPr>
          <p:cNvPr id="24" name="Image 0" descr="preencoded.png">
            <a:extLst>
              <a:ext uri="{FF2B5EF4-FFF2-40B4-BE49-F238E27FC236}">
                <a16:creationId xmlns:a16="http://schemas.microsoft.com/office/drawing/2014/main" id="{925F774E-DD9B-2C84-81DA-6FB491956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6358" y="-498441"/>
            <a:ext cx="6044042" cy="922648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9263" y="541794"/>
            <a:ext cx="5682020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Modules Explanation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2161738" y="1501774"/>
            <a:ext cx="11878487" cy="60166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 (Prediction Engine)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Loads the trained model.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Predicts 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heart disease risk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based on input.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 Module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Stores 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 data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clinical records.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Saves and retrieves 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 results.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&amp; Evaluation Module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Trains ML models using 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clinical datasets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Evaluates and selects the best-performing model.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A69BEE-4461-0606-98AA-AC359C0902EB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62468" y="864572"/>
            <a:ext cx="559474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Data Flow Diagram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25D97EF-DC9E-AD08-673E-38773CB1A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842" y="2176700"/>
            <a:ext cx="7910715" cy="54305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C0C98D8-D041-B9C4-FC80-076DC6A30512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74664" y="1158613"/>
            <a:ext cx="7996237" cy="1398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Data Flow Diagram Explanation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148001" y="3504962"/>
            <a:ext cx="2797373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55B50695-FC49-EC68-4001-D0BC145F5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5263" y="2222606"/>
            <a:ext cx="13000037" cy="44117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inputs patient data into the Web Application.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Web Application sends this data to the ML Model for prediction.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ML Model processes the data and returns the prediction result.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prediction and patient data are stored in the Database.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Web Application can fetch stored data from the Database.</a:t>
            </a: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Finally, the Web Application displays the prediction and insights to the User.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F7EF1B-2504-768B-96B6-24C827487424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95576"/>
            <a:ext cx="5868233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Architecture Diagram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39DA3E9-2A1F-EFD3-D352-31F287D6CCF0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731A342-99B3-924D-4184-84A923F06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5179" y="1764326"/>
            <a:ext cx="6991350" cy="58007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063" y="715248"/>
            <a:ext cx="9261277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Architecture Diagram Explanation</a:t>
            </a:r>
            <a:endParaRPr lang="en-U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545B61-7B6C-BAB8-8BCF-E4D8FD2EA70F}"/>
              </a:ext>
            </a:extLst>
          </p:cNvPr>
          <p:cNvSpPr/>
          <p:nvPr/>
        </p:nvSpPr>
        <p:spPr>
          <a:xfrm>
            <a:off x="12694025" y="7433904"/>
            <a:ext cx="1936376" cy="795695"/>
          </a:xfrm>
          <a:prstGeom prst="rect">
            <a:avLst/>
          </a:prstGeom>
          <a:solidFill>
            <a:srgbClr val="0A0B2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0" name="Rectangle 1">
            <a:extLst>
              <a:ext uri="{FF2B5EF4-FFF2-40B4-BE49-F238E27FC236}">
                <a16:creationId xmlns:a16="http://schemas.microsoft.com/office/drawing/2014/main" id="{42D4003A-AFC8-092A-873E-BC0B12BEF0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4057" y="1771050"/>
            <a:ext cx="12562285" cy="5150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enters patient data via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 (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which has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 Validation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validated data is sent to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 Server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where it undergoes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ML Model Service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receives the processed data, makes a prediction, and sends the result back.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Predictions and patient data are stored in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Historical data can be fetched from the Database for insights.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displays predictions and insights to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553</Words>
  <Application>Microsoft Office PowerPoint</Application>
  <PresentationFormat>Custom</PresentationFormat>
  <Paragraphs>83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Times New Roman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ROSHAN V.C</cp:lastModifiedBy>
  <cp:revision>11</cp:revision>
  <dcterms:created xsi:type="dcterms:W3CDTF">2025-02-16T09:40:09Z</dcterms:created>
  <dcterms:modified xsi:type="dcterms:W3CDTF">2025-02-27T11:08:29Z</dcterms:modified>
</cp:coreProperties>
</file>